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7"/>
  </p:notesMasterIdLst>
  <p:handoutMasterIdLst>
    <p:handoutMasterId r:id="rId18"/>
  </p:handoutMasterIdLst>
  <p:sldIdLst>
    <p:sldId id="277" r:id="rId3"/>
    <p:sldId id="283" r:id="rId4"/>
    <p:sldId id="284" r:id="rId5"/>
    <p:sldId id="285" r:id="rId6"/>
    <p:sldId id="286" r:id="rId7"/>
    <p:sldId id="287" r:id="rId8"/>
    <p:sldId id="288" r:id="rId9"/>
    <p:sldId id="289" r:id="rId10"/>
    <p:sldId id="260" r:id="rId11"/>
    <p:sldId id="290" r:id="rId12"/>
    <p:sldId id="291" r:id="rId13"/>
    <p:sldId id="292" r:id="rId14"/>
    <p:sldId id="293" r:id="rId15"/>
    <p:sldId id="257" r:id="rId1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905000-D55F-4CBA-B3B1-B8C91465497B}" v="6" dt="2025-07-13T21:01:52.9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2" autoAdjust="0"/>
    <p:restoredTop sz="94660"/>
  </p:normalViewPr>
  <p:slideViewPr>
    <p:cSldViewPr snapToGrid="0">
      <p:cViewPr varScale="1">
        <p:scale>
          <a:sx n="84" d="100"/>
          <a:sy n="84" d="100"/>
        </p:scale>
        <p:origin x="110" y="6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24B55B-C8F5-C45B-7B65-DDC5B4299E9C}"/>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r>
              <a:rPr lang="en-US"/>
              <a:t>Rotary's Action Plan - Doc 6b</a:t>
            </a:r>
          </a:p>
        </p:txBody>
      </p:sp>
      <p:sp>
        <p:nvSpPr>
          <p:cNvPr id="3" name="Date Placeholder 2">
            <a:extLst>
              <a:ext uri="{FF2B5EF4-FFF2-40B4-BE49-F238E27FC236}">
                <a16:creationId xmlns:a16="http://schemas.microsoft.com/office/drawing/2014/main" id="{0138B783-F45C-0162-B667-2AAAD5D18541}"/>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B3306CEE-D74A-48AF-A567-D75A0B7A64A6}" type="datetimeFigureOut">
              <a:rPr lang="en-US" smtClean="0"/>
              <a:t>7/13/2025</a:t>
            </a:fld>
            <a:endParaRPr lang="en-US"/>
          </a:p>
        </p:txBody>
      </p:sp>
      <p:sp>
        <p:nvSpPr>
          <p:cNvPr id="4" name="Footer Placeholder 3">
            <a:extLst>
              <a:ext uri="{FF2B5EF4-FFF2-40B4-BE49-F238E27FC236}">
                <a16:creationId xmlns:a16="http://schemas.microsoft.com/office/drawing/2014/main" id="{307C769D-01A8-0280-B4C9-83CE220C4B84}"/>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697F5388-EF3A-F309-2ABA-CA725ABB2E05}"/>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6E82CA59-E29C-4849-91D1-FEC36C53AC9C}" type="slidenum">
              <a:rPr lang="en-US" smtClean="0"/>
              <a:t>‹#›</a:t>
            </a:fld>
            <a:endParaRPr lang="en-US"/>
          </a:p>
        </p:txBody>
      </p:sp>
    </p:spTree>
    <p:extLst>
      <p:ext uri="{BB962C8B-B14F-4D97-AF65-F5344CB8AC3E}">
        <p14:creationId xmlns:p14="http://schemas.microsoft.com/office/powerpoint/2010/main" val="307206316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r>
              <a:rPr lang="en-US"/>
              <a:t>Rotary's Action Plan - Doc 6b</a:t>
            </a:r>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CEF237C5-2AC1-41B9-AE6B-17C798071407}" type="datetimeFigureOut">
              <a:rPr lang="en-US" smtClean="0"/>
              <a:t>7/13/2025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43C63C7-94CE-4E17-873F-1286C3A5DCC7}" type="slidenum">
              <a:rPr lang="en-US" smtClean="0"/>
              <a:t>‹#›</a:t>
            </a:fld>
            <a:endParaRPr lang="en-US"/>
          </a:p>
        </p:txBody>
      </p:sp>
    </p:spTree>
    <p:extLst>
      <p:ext uri="{BB962C8B-B14F-4D97-AF65-F5344CB8AC3E}">
        <p14:creationId xmlns:p14="http://schemas.microsoft.com/office/powerpoint/2010/main" val="2376553188"/>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1:notes"/>
          <p:cNvSpPr txBox="1">
            <a:spLocks noGrp="1"/>
          </p:cNvSpPr>
          <p:nvPr>
            <p:ph type="body" idx="1"/>
          </p:nvPr>
        </p:nvSpPr>
        <p:spPr>
          <a:xfrm>
            <a:off x="731520" y="4620577"/>
            <a:ext cx="5852160" cy="3780473"/>
          </a:xfrm>
          <a:prstGeom prst="rect">
            <a:avLst/>
          </a:prstGeom>
        </p:spPr>
        <p:txBody>
          <a:bodyPr spcFirstLastPara="1" wrap="square" lIns="96645" tIns="48309" rIns="96645" bIns="48309" anchor="t" anchorCtr="0">
            <a:noAutofit/>
          </a:bodyPr>
          <a:lstStyle/>
          <a:p>
            <a:endParaRPr dirty="0"/>
          </a:p>
        </p:txBody>
      </p:sp>
      <p:sp>
        <p:nvSpPr>
          <p:cNvPr id="233" name="Google Shape;233;p1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Header Placeholder 1">
            <a:extLst>
              <a:ext uri="{FF2B5EF4-FFF2-40B4-BE49-F238E27FC236}">
                <a16:creationId xmlns:a16="http://schemas.microsoft.com/office/drawing/2014/main" id="{ABF555DB-A569-B014-4F2C-0E401B3374DF}"/>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2961722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Rotary Action Plan builds upon our past successes and sets our future direction to ensure we continue to grow, unite people, and make lasting impact.  The Action Plan is a living document and creates opportunities for clubs and members to take action.</a:t>
            </a:r>
          </a:p>
        </p:txBody>
      </p:sp>
      <p:sp>
        <p:nvSpPr>
          <p:cNvPr id="4" name="Slide Number Placeholder 3"/>
          <p:cNvSpPr>
            <a:spLocks noGrp="1"/>
          </p:cNvSpPr>
          <p:nvPr>
            <p:ph type="sldNum" sz="quarter" idx="5"/>
          </p:nvPr>
        </p:nvSpPr>
        <p:spPr/>
        <p:txBody>
          <a:bodyPr/>
          <a:lstStyle/>
          <a:p>
            <a:pPr defTabSz="966612"/>
            <a:fld id="{8BF4CCA0-8D4A-48DF-BDA0-366B0715F75F}" type="slidenum">
              <a:rPr lang="en-US">
                <a:solidFill>
                  <a:prstClr val="black"/>
                </a:solidFill>
                <a:latin typeface="Aptos" panose="02110004020202020204"/>
                <a:cs typeface="Arial"/>
                <a:sym typeface="Arial"/>
              </a:rPr>
              <a:pPr defTabSz="966612"/>
              <a:t>2</a:t>
            </a:fld>
            <a:endParaRPr lang="en-US">
              <a:solidFill>
                <a:prstClr val="black"/>
              </a:solidFill>
              <a:latin typeface="Aptos" panose="02110004020202020204"/>
              <a:cs typeface="Arial"/>
              <a:sym typeface="Arial"/>
            </a:endParaRPr>
          </a:p>
        </p:txBody>
      </p:sp>
      <p:sp>
        <p:nvSpPr>
          <p:cNvPr id="5" name="Header Placeholder 4">
            <a:extLst>
              <a:ext uri="{FF2B5EF4-FFF2-40B4-BE49-F238E27FC236}">
                <a16:creationId xmlns:a16="http://schemas.microsoft.com/office/drawing/2014/main" id="{7F2123C5-414F-2B5F-6B86-167CFAC5CFB2}"/>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1391876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foundation of any Action Plan is the vision articulated here by the power of a clear and consistent vision for the future.  TOGETHER PEOPLE CREATE CHANGE.  We are people of ACTION.</a:t>
            </a:r>
          </a:p>
        </p:txBody>
      </p:sp>
      <p:sp>
        <p:nvSpPr>
          <p:cNvPr id="4" name="Slide Number Placeholder 3"/>
          <p:cNvSpPr>
            <a:spLocks noGrp="1"/>
          </p:cNvSpPr>
          <p:nvPr>
            <p:ph type="sldNum" sz="quarter" idx="5"/>
          </p:nvPr>
        </p:nvSpPr>
        <p:spPr/>
        <p:txBody>
          <a:bodyPr/>
          <a:lstStyle/>
          <a:p>
            <a:pPr defTabSz="966612"/>
            <a:fld id="{8BF4CCA0-8D4A-48DF-BDA0-366B0715F75F}" type="slidenum">
              <a:rPr lang="en-US">
                <a:solidFill>
                  <a:prstClr val="black"/>
                </a:solidFill>
                <a:latin typeface="Aptos" panose="02110004020202020204"/>
                <a:cs typeface="Arial"/>
                <a:sym typeface="Arial"/>
              </a:rPr>
              <a:pPr defTabSz="966612"/>
              <a:t>3</a:t>
            </a:fld>
            <a:endParaRPr lang="en-US">
              <a:solidFill>
                <a:prstClr val="black"/>
              </a:solidFill>
              <a:latin typeface="Aptos" panose="02110004020202020204"/>
              <a:cs typeface="Arial"/>
              <a:sym typeface="Arial"/>
            </a:endParaRPr>
          </a:p>
        </p:txBody>
      </p:sp>
      <p:sp>
        <p:nvSpPr>
          <p:cNvPr id="5" name="Header Placeholder 4">
            <a:extLst>
              <a:ext uri="{FF2B5EF4-FFF2-40B4-BE49-F238E27FC236}">
                <a16:creationId xmlns:a16="http://schemas.microsoft.com/office/drawing/2014/main" id="{A9F697C7-F8B6-90C8-5E34-FA28B38E6E41}"/>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2246855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Rotary Action Plan is so much more than a colorful abstract document.  It is really all about ACTION.</a:t>
            </a:r>
          </a:p>
          <a:p>
            <a:r>
              <a:rPr lang="en-US" dirty="0"/>
              <a:t>IMPACT involves development of a strategy to educate our members about the importance of measurable and impactful service projects.</a:t>
            </a:r>
          </a:p>
          <a:p>
            <a:r>
              <a:rPr lang="en-US" dirty="0"/>
              <a:t>REACH is all about setting goals to grow, collaborate and introduce more people to Rotary.</a:t>
            </a:r>
          </a:p>
          <a:p>
            <a:r>
              <a:rPr lang="en-US" dirty="0"/>
              <a:t>ENGAGEMENT is about delivering value to current and new members</a:t>
            </a:r>
          </a:p>
          <a:p>
            <a:r>
              <a:rPr lang="en-US" dirty="0"/>
              <a:t>ADAPT begins with flexibility, innovation, reinvention, efficiency, and continuity.  </a:t>
            </a:r>
          </a:p>
          <a:p>
            <a:r>
              <a:rPr lang="en-US" dirty="0"/>
              <a:t>Remember, we cannot become what we want by remaining what we are.  </a:t>
            </a:r>
          </a:p>
        </p:txBody>
      </p:sp>
      <p:sp>
        <p:nvSpPr>
          <p:cNvPr id="4" name="Slide Number Placeholder 3"/>
          <p:cNvSpPr>
            <a:spLocks noGrp="1"/>
          </p:cNvSpPr>
          <p:nvPr>
            <p:ph type="sldNum" sz="quarter" idx="5"/>
          </p:nvPr>
        </p:nvSpPr>
        <p:spPr/>
        <p:txBody>
          <a:bodyPr/>
          <a:lstStyle/>
          <a:p>
            <a:pPr defTabSz="966612"/>
            <a:fld id="{8BF4CCA0-8D4A-48DF-BDA0-366B0715F75F}" type="slidenum">
              <a:rPr lang="en-US">
                <a:solidFill>
                  <a:prstClr val="black"/>
                </a:solidFill>
                <a:latin typeface="Aptos" panose="02110004020202020204"/>
                <a:cs typeface="Arial"/>
                <a:sym typeface="Arial"/>
              </a:rPr>
              <a:pPr defTabSz="966612"/>
              <a:t>4</a:t>
            </a:fld>
            <a:endParaRPr lang="en-US">
              <a:solidFill>
                <a:prstClr val="black"/>
              </a:solidFill>
              <a:latin typeface="Aptos" panose="02110004020202020204"/>
              <a:cs typeface="Arial"/>
              <a:sym typeface="Arial"/>
            </a:endParaRPr>
          </a:p>
        </p:txBody>
      </p:sp>
      <p:sp>
        <p:nvSpPr>
          <p:cNvPr id="5" name="Header Placeholder 4">
            <a:extLst>
              <a:ext uri="{FF2B5EF4-FFF2-40B4-BE49-F238E27FC236}">
                <a16:creationId xmlns:a16="http://schemas.microsoft.com/office/drawing/2014/main" id="{0F0D6A9C-DEC9-5B67-D825-3B931773FFCB}"/>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1237381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ONE SUMMIT fit with the Rotary Action Plan?  One Summit brings the Action Plan to life by focusing on the value of increased membership.  More members means more donors, more projects, stronger clubs, and positive public image.  It all fits.</a:t>
            </a:r>
          </a:p>
        </p:txBody>
      </p:sp>
      <p:sp>
        <p:nvSpPr>
          <p:cNvPr id="4" name="Slide Number Placeholder 3"/>
          <p:cNvSpPr>
            <a:spLocks noGrp="1"/>
          </p:cNvSpPr>
          <p:nvPr>
            <p:ph type="sldNum" sz="quarter" idx="5"/>
          </p:nvPr>
        </p:nvSpPr>
        <p:spPr/>
        <p:txBody>
          <a:bodyPr/>
          <a:lstStyle/>
          <a:p>
            <a:pPr defTabSz="966612"/>
            <a:fld id="{8BF4CCA0-8D4A-48DF-BDA0-366B0715F75F}" type="slidenum">
              <a:rPr lang="en-US">
                <a:solidFill>
                  <a:prstClr val="black"/>
                </a:solidFill>
                <a:latin typeface="Aptos" panose="02110004020202020204"/>
                <a:cs typeface="Arial"/>
                <a:sym typeface="Arial"/>
              </a:rPr>
              <a:pPr defTabSz="966612"/>
              <a:t>5</a:t>
            </a:fld>
            <a:endParaRPr lang="en-US">
              <a:solidFill>
                <a:prstClr val="black"/>
              </a:solidFill>
              <a:latin typeface="Aptos" panose="02110004020202020204"/>
              <a:cs typeface="Arial"/>
              <a:sym typeface="Arial"/>
            </a:endParaRPr>
          </a:p>
        </p:txBody>
      </p:sp>
      <p:sp>
        <p:nvSpPr>
          <p:cNvPr id="5" name="Header Placeholder 4">
            <a:extLst>
              <a:ext uri="{FF2B5EF4-FFF2-40B4-BE49-F238E27FC236}">
                <a16:creationId xmlns:a16="http://schemas.microsoft.com/office/drawing/2014/main" id="{5C61BAB0-E2F6-374F-1AC3-9B555C204AB8}"/>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4254172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shows that there are some common themes found in most clubs that are growing.  They have a plan for growth that is regularly updated and includes annual membership growth goals.</a:t>
            </a:r>
          </a:p>
        </p:txBody>
      </p:sp>
      <p:sp>
        <p:nvSpPr>
          <p:cNvPr id="4" name="Slide Number Placeholder 3"/>
          <p:cNvSpPr>
            <a:spLocks noGrp="1"/>
          </p:cNvSpPr>
          <p:nvPr>
            <p:ph type="sldNum" sz="quarter" idx="5"/>
          </p:nvPr>
        </p:nvSpPr>
        <p:spPr/>
        <p:txBody>
          <a:bodyPr/>
          <a:lstStyle/>
          <a:p>
            <a:pPr defTabSz="966612"/>
            <a:fld id="{8BF4CCA0-8D4A-48DF-BDA0-366B0715F75F}" type="slidenum">
              <a:rPr lang="en-US">
                <a:solidFill>
                  <a:prstClr val="black"/>
                </a:solidFill>
                <a:latin typeface="Aptos" panose="02110004020202020204"/>
                <a:cs typeface="Arial"/>
                <a:sym typeface="Arial"/>
              </a:rPr>
              <a:pPr defTabSz="966612"/>
              <a:t>7</a:t>
            </a:fld>
            <a:endParaRPr lang="en-US">
              <a:solidFill>
                <a:prstClr val="black"/>
              </a:solidFill>
              <a:latin typeface="Aptos" panose="02110004020202020204"/>
              <a:cs typeface="Arial"/>
              <a:sym typeface="Arial"/>
            </a:endParaRPr>
          </a:p>
        </p:txBody>
      </p:sp>
      <p:sp>
        <p:nvSpPr>
          <p:cNvPr id="5" name="Header Placeholder 4">
            <a:extLst>
              <a:ext uri="{FF2B5EF4-FFF2-40B4-BE49-F238E27FC236}">
                <a16:creationId xmlns:a16="http://schemas.microsoft.com/office/drawing/2014/main" id="{33B889E6-58E6-793D-F0F7-66647EA490AE}"/>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2828223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0"/>
        <p:cNvGrpSpPr/>
        <p:nvPr/>
      </p:nvGrpSpPr>
      <p:grpSpPr>
        <a:xfrm>
          <a:off x="0" y="0"/>
          <a:ext cx="0" cy="0"/>
          <a:chOff x="0" y="0"/>
          <a:chExt cx="0" cy="0"/>
        </a:xfrm>
      </p:grpSpPr>
      <p:sp>
        <p:nvSpPr>
          <p:cNvPr id="21" name="Google Shape;2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4" name="Google Shape;2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593653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6"/>
        <p:cNvGrpSpPr/>
        <p:nvPr/>
      </p:nvGrpSpPr>
      <p:grpSpPr>
        <a:xfrm>
          <a:off x="0" y="0"/>
          <a:ext cx="0" cy="0"/>
          <a:chOff x="0" y="0"/>
          <a:chExt cx="0" cy="0"/>
        </a:xfrm>
      </p:grpSpPr>
      <p:sp>
        <p:nvSpPr>
          <p:cNvPr id="27" name="Google Shape;27;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 name="Google Shape;2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0" name="Google Shape;3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1" name="Google Shape;3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151393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6"/>
        <p:cNvGrpSpPr/>
        <p:nvPr/>
      </p:nvGrpSpPr>
      <p:grpSpPr>
        <a:xfrm>
          <a:off x="0" y="0"/>
          <a:ext cx="0" cy="0"/>
          <a:chOff x="0" y="0"/>
          <a:chExt cx="0" cy="0"/>
        </a:xfrm>
      </p:grpSpPr>
      <p:sp>
        <p:nvSpPr>
          <p:cNvPr id="37" name="Google Shape;37;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0" name="Google Shape;40;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1" name="Google Shape;41;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2675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2"/>
        <p:cNvGrpSpPr/>
        <p:nvPr/>
      </p:nvGrpSpPr>
      <p:grpSpPr>
        <a:xfrm>
          <a:off x="0" y="0"/>
          <a:ext cx="0" cy="0"/>
          <a:chOff x="0" y="0"/>
          <a:chExt cx="0" cy="0"/>
        </a:xfrm>
      </p:grpSpPr>
      <p:sp>
        <p:nvSpPr>
          <p:cNvPr id="43" name="Google Shape;43;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5331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953395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8"/>
        <p:cNvGrpSpPr/>
        <p:nvPr/>
      </p:nvGrpSpPr>
      <p:grpSpPr>
        <a:xfrm>
          <a:off x="0" y="0"/>
          <a:ext cx="0" cy="0"/>
          <a:chOff x="0" y="0"/>
          <a:chExt cx="0" cy="0"/>
        </a:xfrm>
      </p:grpSpPr>
      <p:sp>
        <p:nvSpPr>
          <p:cNvPr id="59" name="Google Shape;5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1" name="Google Shape;61;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2" name="Google Shape;62;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4000622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sp>
        <p:nvSpPr>
          <p:cNvPr id="64" name="Google Shape;64;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5" name="Google Shape;65;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6" name="Google Shape;66;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630039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7"/>
        <p:cNvGrpSpPr/>
        <p:nvPr/>
      </p:nvGrpSpPr>
      <p:grpSpPr>
        <a:xfrm>
          <a:off x="0" y="0"/>
          <a:ext cx="0" cy="0"/>
          <a:chOff x="0" y="0"/>
          <a:chExt cx="0" cy="0"/>
        </a:xfrm>
      </p:grpSpPr>
      <p:sp>
        <p:nvSpPr>
          <p:cNvPr id="68" name="Google Shape;68;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0" name="Google Shape;70;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947244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a:spLocks noGrp="1"/>
          </p:cNvSpPr>
          <p:nvPr>
            <p:ph type="pic" idx="2"/>
          </p:nvPr>
        </p:nvSpPr>
        <p:spPr>
          <a:xfrm>
            <a:off x="5183188" y="987425"/>
            <a:ext cx="6172200" cy="4873625"/>
          </a:xfrm>
          <a:prstGeom prst="rect">
            <a:avLst/>
          </a:prstGeom>
          <a:noFill/>
          <a:ln>
            <a:noFill/>
          </a:ln>
        </p:spPr>
      </p:sp>
      <p:sp>
        <p:nvSpPr>
          <p:cNvPr id="77" name="Google Shape;77;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8" name="Google Shape;7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9" name="Google Shape;7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0" name="Google Shape;8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600588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1"/>
        <p:cNvGrpSpPr/>
        <p:nvPr/>
      </p:nvGrpSpPr>
      <p:grpSpPr>
        <a:xfrm>
          <a:off x="0" y="0"/>
          <a:ext cx="0" cy="0"/>
          <a:chOff x="0" y="0"/>
          <a:chExt cx="0" cy="0"/>
        </a:xfrm>
      </p:grpSpPr>
      <p:sp>
        <p:nvSpPr>
          <p:cNvPr id="82" name="Google Shape;82;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5" name="Google Shape;8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6" name="Google Shape;8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110645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7"/>
        <p:cNvGrpSpPr/>
        <p:nvPr/>
      </p:nvGrpSpPr>
      <p:grpSpPr>
        <a:xfrm>
          <a:off x="0" y="0"/>
          <a:ext cx="0" cy="0"/>
          <a:chOff x="0" y="0"/>
          <a:chExt cx="0" cy="0"/>
        </a:xfrm>
      </p:grpSpPr>
      <p:sp>
        <p:nvSpPr>
          <p:cNvPr id="88" name="Google Shape;88;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1" name="Google Shape;91;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2" name="Google Shape;92;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601130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6557B-F0A4-1410-FAFF-4F19F52929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FAC628-88ED-8971-3EAE-BF6D41931E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5933C6-DCF8-1D65-6F2D-D2AADB991A17}"/>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5" name="Footer Placeholder 4">
            <a:extLst>
              <a:ext uri="{FF2B5EF4-FFF2-40B4-BE49-F238E27FC236}">
                <a16:creationId xmlns:a16="http://schemas.microsoft.com/office/drawing/2014/main" id="{4302980A-633E-5E48-2632-325A671DC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DCF891-113B-2EE1-B482-8CBCD5558CA9}"/>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3874143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0822C-6A34-FE9E-8B3B-1B32F34763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82F420-0861-E3B2-CDB9-D94F52DB4A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41D966-1259-BF4C-9F1C-4080D7A5151D}"/>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5" name="Footer Placeholder 4">
            <a:extLst>
              <a:ext uri="{FF2B5EF4-FFF2-40B4-BE49-F238E27FC236}">
                <a16:creationId xmlns:a16="http://schemas.microsoft.com/office/drawing/2014/main" id="{BE0BC64F-CF60-1B97-C5C8-144E5E3B29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51D064-5B38-8057-9FC9-B00B8A70313A}"/>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28401233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3A007-634D-A525-606B-36E08D4EF6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7D24DF-9EC8-AB40-5D51-A0D1D015882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D93E09-D2B5-B210-DAE2-51DA263AB927}"/>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5" name="Footer Placeholder 4">
            <a:extLst>
              <a:ext uri="{FF2B5EF4-FFF2-40B4-BE49-F238E27FC236}">
                <a16:creationId xmlns:a16="http://schemas.microsoft.com/office/drawing/2014/main" id="{9DE9DDF0-79AE-2C52-EBEA-657C93A8B4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F4ADF-F555-F1BF-22A0-56E1BE91639D}"/>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2649436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D33E5-ADF5-8D46-69F8-46F4B5B187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192C4A-5BE6-E560-2958-87778DB755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FB814B-8C9F-2F6C-FDBD-4706ACFB50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01ECF2-035B-24C3-5444-3BFE2F2346AA}"/>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6" name="Footer Placeholder 5">
            <a:extLst>
              <a:ext uri="{FF2B5EF4-FFF2-40B4-BE49-F238E27FC236}">
                <a16:creationId xmlns:a16="http://schemas.microsoft.com/office/drawing/2014/main" id="{82CD0CD7-A281-C3D9-E794-6A39B5C941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E678C9-FE66-D726-CD29-8F3930568363}"/>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1503699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28A66-7DEB-1A22-96D6-4689EF9FFE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9E600F-424F-7F1F-D1A3-E3038CF5D2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A6133D-D2A4-369F-6BE8-F380318ADD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42FF96-4BBD-35AA-F501-7E188EBC4D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9E73AF-3A1F-83BA-C836-2DC93667BD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9AC5F3-82D7-6F19-21A2-B83430488D16}"/>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8" name="Footer Placeholder 7">
            <a:extLst>
              <a:ext uri="{FF2B5EF4-FFF2-40B4-BE49-F238E27FC236}">
                <a16:creationId xmlns:a16="http://schemas.microsoft.com/office/drawing/2014/main" id="{06A3DF6A-E00B-A528-75FD-5B13AD65B2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24CC1F-EABA-122A-8895-A272EFF5AC12}"/>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81838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22CF6-46A1-DD6D-B878-41A32951DF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F62574-F692-9E58-2754-6361C640359F}"/>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4" name="Footer Placeholder 3">
            <a:extLst>
              <a:ext uri="{FF2B5EF4-FFF2-40B4-BE49-F238E27FC236}">
                <a16:creationId xmlns:a16="http://schemas.microsoft.com/office/drawing/2014/main" id="{E7BF6CD7-0442-E588-CE4E-D504F7B2B5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951F7C-3B94-4749-604F-90C831FA014E}"/>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3238489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20849-F2A8-D07E-DE1F-A3B371A32D63}"/>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3" name="Footer Placeholder 2">
            <a:extLst>
              <a:ext uri="{FF2B5EF4-FFF2-40B4-BE49-F238E27FC236}">
                <a16:creationId xmlns:a16="http://schemas.microsoft.com/office/drawing/2014/main" id="{E6B19086-A454-1495-F74E-0B7E8033C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9E09C1-C623-FB6B-0401-39E51C9372A8}"/>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9921408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24847-8BE0-E948-1B84-90DB59073D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1B1326-EFA0-436C-6032-1941AFEA37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6E8AF1-253D-7849-6261-C8835C9F02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B4363B-202C-7C8C-5779-72FF7428F0CB}"/>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6" name="Footer Placeholder 5">
            <a:extLst>
              <a:ext uri="{FF2B5EF4-FFF2-40B4-BE49-F238E27FC236}">
                <a16:creationId xmlns:a16="http://schemas.microsoft.com/office/drawing/2014/main" id="{78D0A7BC-3592-0CC6-FC7D-693994537D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BACED-5A60-4431-53A6-8CC7D89F473A}"/>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991055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B01F6-6624-D5D4-9957-0A8E50C13B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D037E6-B754-C777-9739-BFF895AF9F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6B9D08-554E-6BF2-3653-AD45AA09CE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7F4B06-3F3C-DD19-D57C-5721D5103B82}"/>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6" name="Footer Placeholder 5">
            <a:extLst>
              <a:ext uri="{FF2B5EF4-FFF2-40B4-BE49-F238E27FC236}">
                <a16:creationId xmlns:a16="http://schemas.microsoft.com/office/drawing/2014/main" id="{6C9B8D73-962C-33A3-3F71-995ABD9435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B3B206-BFA1-20E9-6F37-7F79B16E31FB}"/>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20090552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9390E-2D14-2B9A-917D-4D4E2CB516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07CDBB-3637-55CB-C1E2-E62EDFC701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75278A-9AEF-A16E-CF31-9983EAA109AE}"/>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5" name="Footer Placeholder 4">
            <a:extLst>
              <a:ext uri="{FF2B5EF4-FFF2-40B4-BE49-F238E27FC236}">
                <a16:creationId xmlns:a16="http://schemas.microsoft.com/office/drawing/2014/main" id="{E9E9601B-14CF-3586-3ED3-FB6E83030D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D7CE6F-7E05-E507-6B6A-E360532031A8}"/>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947303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8819A4-4C39-F71D-7CD6-14953B4267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78EA24-FBDA-9386-414A-A8B126AD03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2F8F5C-FE0D-AD93-EA1C-E6ED2D7D4477}"/>
              </a:ext>
            </a:extLst>
          </p:cNvPr>
          <p:cNvSpPr>
            <a:spLocks noGrp="1"/>
          </p:cNvSpPr>
          <p:nvPr>
            <p:ph type="dt" sz="half" idx="10"/>
          </p:nvPr>
        </p:nvSpPr>
        <p:spPr/>
        <p:txBody>
          <a:bodyPr/>
          <a:lstStyle/>
          <a:p>
            <a:fld id="{6C3C1DE4-4511-6945-B39D-B428C341E4FF}" type="datetimeFigureOut">
              <a:rPr lang="en-US" smtClean="0"/>
              <a:t>7/13/2025</a:t>
            </a:fld>
            <a:endParaRPr lang="en-US"/>
          </a:p>
        </p:txBody>
      </p:sp>
      <p:sp>
        <p:nvSpPr>
          <p:cNvPr id="5" name="Footer Placeholder 4">
            <a:extLst>
              <a:ext uri="{FF2B5EF4-FFF2-40B4-BE49-F238E27FC236}">
                <a16:creationId xmlns:a16="http://schemas.microsoft.com/office/drawing/2014/main" id="{28973901-04FC-5216-D615-D0054FE01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D6641-E8D3-07FF-14FB-664C5D53BA38}"/>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4089089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55964003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129D6C-8C03-5415-76C9-C0F09A9EAA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CD0519-5A01-C812-7511-FB71B1860A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13C3B-4B68-03EE-F5CB-DF683EF93B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3C1DE4-4511-6945-B39D-B428C341E4FF}" type="datetimeFigureOut">
              <a:rPr lang="en-US" smtClean="0"/>
              <a:t>7/13/2025</a:t>
            </a:fld>
            <a:endParaRPr lang="en-US"/>
          </a:p>
        </p:txBody>
      </p:sp>
      <p:sp>
        <p:nvSpPr>
          <p:cNvPr id="5" name="Footer Placeholder 4">
            <a:extLst>
              <a:ext uri="{FF2B5EF4-FFF2-40B4-BE49-F238E27FC236}">
                <a16:creationId xmlns:a16="http://schemas.microsoft.com/office/drawing/2014/main" id="{77BF2C1C-FF52-A729-A057-18AFC85FA3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6FBB0A6-2EF5-10EF-1849-6143C4858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226028-6ACC-124B-8FA9-4030E6ED6457}" type="slidenum">
              <a:rPr lang="en-US" smtClean="0"/>
              <a:t>‹#›</a:t>
            </a:fld>
            <a:endParaRPr lang="en-US"/>
          </a:p>
        </p:txBody>
      </p:sp>
    </p:spTree>
    <p:extLst>
      <p:ext uri="{BB962C8B-B14F-4D97-AF65-F5344CB8AC3E}">
        <p14:creationId xmlns:p14="http://schemas.microsoft.com/office/powerpoint/2010/main" val="23854508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
        <p:nvSpPr>
          <p:cNvPr id="235" name="Google Shape;235;p11"/>
          <p:cNvSpPr txBox="1">
            <a:spLocks noGrp="1"/>
          </p:cNvSpPr>
          <p:nvPr>
            <p:ph type="title"/>
          </p:nvPr>
        </p:nvSpPr>
        <p:spPr>
          <a:xfrm>
            <a:off x="1450975" y="1"/>
            <a:ext cx="9604375" cy="12471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dirty="0"/>
            </a:br>
            <a:br>
              <a:rPr lang="en-US" dirty="0"/>
            </a:br>
            <a:br>
              <a:rPr lang="en-US" dirty="0"/>
            </a:br>
            <a:endParaRPr b="1" dirty="0">
              <a:solidFill>
                <a:srgbClr val="0070C0"/>
              </a:solidFill>
            </a:endParaRPr>
          </a:p>
        </p:txBody>
      </p:sp>
      <p:sp>
        <p:nvSpPr>
          <p:cNvPr id="236" name="Google Shape;236;p11"/>
          <p:cNvSpPr txBox="1">
            <a:spLocks noGrp="1"/>
          </p:cNvSpPr>
          <p:nvPr>
            <p:ph type="body" idx="1"/>
          </p:nvPr>
        </p:nvSpPr>
        <p:spPr>
          <a:xfrm>
            <a:off x="838200" y="2207998"/>
            <a:ext cx="10515600" cy="395877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5400"/>
              <a:buNone/>
            </a:pPr>
            <a:endParaRPr lang="en-US" sz="5400" b="1" dirty="0">
              <a:solidFill>
                <a:schemeClr val="accent1">
                  <a:lumMod val="75000"/>
                </a:schemeClr>
              </a:solidFill>
            </a:endParaRPr>
          </a:p>
          <a:p>
            <a:pPr marL="0" lvl="0" indent="0" algn="ctr" rtl="0">
              <a:lnSpc>
                <a:spcPct val="90000"/>
              </a:lnSpc>
              <a:spcBef>
                <a:spcPts val="0"/>
              </a:spcBef>
              <a:spcAft>
                <a:spcPts val="0"/>
              </a:spcAft>
              <a:buClr>
                <a:schemeClr val="dk1"/>
              </a:buClr>
              <a:buSzPts val="5400"/>
              <a:buNone/>
            </a:pPr>
            <a:r>
              <a:rPr lang="en-US" sz="5400" b="1" dirty="0">
                <a:solidFill>
                  <a:schemeClr val="accent1">
                    <a:lumMod val="75000"/>
                  </a:schemeClr>
                </a:solidFill>
              </a:rPr>
              <a:t>Bringing the Rotary Action Plan</a:t>
            </a:r>
          </a:p>
          <a:p>
            <a:pPr marL="0" lvl="0" indent="0" algn="ctr" rtl="0">
              <a:lnSpc>
                <a:spcPct val="90000"/>
              </a:lnSpc>
              <a:spcBef>
                <a:spcPts val="0"/>
              </a:spcBef>
              <a:spcAft>
                <a:spcPts val="0"/>
              </a:spcAft>
              <a:buClr>
                <a:schemeClr val="dk1"/>
              </a:buClr>
              <a:buSzPts val="5400"/>
              <a:buNone/>
            </a:pPr>
            <a:r>
              <a:rPr lang="en-US" sz="5400" b="1" dirty="0">
                <a:solidFill>
                  <a:schemeClr val="accent1">
                    <a:lumMod val="75000"/>
                  </a:schemeClr>
                </a:solidFill>
              </a:rPr>
              <a:t>and Membership Growth</a:t>
            </a:r>
          </a:p>
          <a:p>
            <a:pPr marL="0" lvl="0" indent="0" algn="ctr" rtl="0">
              <a:lnSpc>
                <a:spcPct val="90000"/>
              </a:lnSpc>
              <a:spcBef>
                <a:spcPts val="0"/>
              </a:spcBef>
              <a:spcAft>
                <a:spcPts val="0"/>
              </a:spcAft>
              <a:buClr>
                <a:schemeClr val="dk1"/>
              </a:buClr>
              <a:buSzPts val="5400"/>
              <a:buNone/>
            </a:pPr>
            <a:r>
              <a:rPr lang="en-US" sz="5400" b="1" dirty="0">
                <a:solidFill>
                  <a:schemeClr val="accent1">
                    <a:lumMod val="75000"/>
                  </a:schemeClr>
                </a:solidFill>
              </a:rPr>
              <a:t>to Life in Your Club</a:t>
            </a:r>
            <a:endParaRPr sz="5400" b="1" dirty="0">
              <a:solidFill>
                <a:schemeClr val="accent1">
                  <a:lumMod val="75000"/>
                </a:schemeClr>
              </a:solidFill>
            </a:endParaRPr>
          </a:p>
        </p:txBody>
      </p:sp>
      <p:pic>
        <p:nvPicPr>
          <p:cNvPr id="238" name="Google Shape;238;p11" descr="A picture containing timeline&#10;&#10;Description automatically generated"/>
          <p:cNvPicPr preferRelativeResize="0"/>
          <p:nvPr/>
        </p:nvPicPr>
        <p:blipFill rotWithShape="1">
          <a:blip r:embed="rId3">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7501D729-7B91-3654-6F96-5EB8ADACDC42}"/>
              </a:ext>
            </a:extLst>
          </p:cNvPr>
          <p:cNvPicPr>
            <a:picLocks noChangeAspect="1"/>
          </p:cNvPicPr>
          <p:nvPr/>
        </p:nvPicPr>
        <p:blipFill>
          <a:blip r:embed="rId4"/>
          <a:stretch>
            <a:fillRect/>
          </a:stretch>
        </p:blipFill>
        <p:spPr>
          <a:xfrm>
            <a:off x="10001250" y="547629"/>
            <a:ext cx="1455473" cy="1347660"/>
          </a:xfrm>
          <a:prstGeom prst="rect">
            <a:avLst/>
          </a:prstGeom>
        </p:spPr>
      </p:pic>
    </p:spTree>
    <p:extLst>
      <p:ext uri="{BB962C8B-B14F-4D97-AF65-F5344CB8AC3E}">
        <p14:creationId xmlns:p14="http://schemas.microsoft.com/office/powerpoint/2010/main" val="98543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4" name="Rectangle 103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039" name="Rectangle 103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041" name="Rectangle 104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043" name="Rectangle 104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1026" name="Picture 2">
            <a:extLst>
              <a:ext uri="{FF2B5EF4-FFF2-40B4-BE49-F238E27FC236}">
                <a16:creationId xmlns:a16="http://schemas.microsoft.com/office/drawing/2014/main" id="{53126D12-9EDD-1325-EAFD-440EE039BE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434" r="-91" b="156"/>
          <a:stretch/>
        </p:blipFill>
        <p:spPr bwMode="auto">
          <a:xfrm>
            <a:off x="457200" y="922830"/>
            <a:ext cx="11277600" cy="5012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1720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2050" name="Picture 2">
            <a:extLst>
              <a:ext uri="{FF2B5EF4-FFF2-40B4-BE49-F238E27FC236}">
                <a16:creationId xmlns:a16="http://schemas.microsoft.com/office/drawing/2014/main" id="{F1C232CC-1555-94A5-A7B1-8C448E8A34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57" t="2974" r="-957" b="39748"/>
          <a:stretch/>
        </p:blipFill>
        <p:spPr bwMode="auto">
          <a:xfrm>
            <a:off x="-133103" y="-62589"/>
            <a:ext cx="12458205" cy="6983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243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2064" name="Rectangle 206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2066" name="Rectangle 206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2068" name="Rectangle 206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2050" name="Picture 2">
            <a:extLst>
              <a:ext uri="{FF2B5EF4-FFF2-40B4-BE49-F238E27FC236}">
                <a16:creationId xmlns:a16="http://schemas.microsoft.com/office/drawing/2014/main" id="{4FC42F95-D74E-A094-C675-9816C0B3A5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b="943"/>
          <a:stretch>
            <a:fillRect/>
          </a:stretch>
        </p:blipFill>
        <p:spPr bwMode="auto">
          <a:xfrm>
            <a:off x="1251967" y="457200"/>
            <a:ext cx="9688066" cy="5831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682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2" name="Picture 1">
            <a:extLst>
              <a:ext uri="{FF2B5EF4-FFF2-40B4-BE49-F238E27FC236}">
                <a16:creationId xmlns:a16="http://schemas.microsoft.com/office/drawing/2014/main" id="{A8820F06-F5A1-DE81-E8A9-3CDC5FF9CDCF}"/>
              </a:ext>
            </a:extLst>
          </p:cNvPr>
          <p:cNvPicPr>
            <a:picLocks noChangeAspect="1"/>
          </p:cNvPicPr>
          <p:nvPr/>
        </p:nvPicPr>
        <p:blipFill>
          <a:blip r:embed="rId3"/>
          <a:srcRect t="6306"/>
          <a:stretch/>
        </p:blipFill>
        <p:spPr>
          <a:xfrm>
            <a:off x="-410308" y="1"/>
            <a:ext cx="13011803" cy="6857572"/>
          </a:xfrm>
          <a:prstGeom prst="rect">
            <a:avLst/>
          </a:prstGeom>
        </p:spPr>
      </p:pic>
      <p:pic>
        <p:nvPicPr>
          <p:cNvPr id="3" name="Picture 2" descr="A blue text on a white background&#10;&#10;AI-generated content may be incorrect.">
            <a:extLst>
              <a:ext uri="{FF2B5EF4-FFF2-40B4-BE49-F238E27FC236}">
                <a16:creationId xmlns:a16="http://schemas.microsoft.com/office/drawing/2014/main" id="{91742639-FAD4-6308-0A93-C1BF955BBF62}"/>
              </a:ext>
            </a:extLst>
          </p:cNvPr>
          <p:cNvPicPr>
            <a:picLocks noChangeAspect="1"/>
          </p:cNvPicPr>
          <p:nvPr/>
        </p:nvPicPr>
        <p:blipFill>
          <a:blip r:embed="rId4"/>
          <a:stretch>
            <a:fillRect/>
          </a:stretch>
        </p:blipFill>
        <p:spPr>
          <a:xfrm>
            <a:off x="10115550" y="90429"/>
            <a:ext cx="1455473" cy="1347660"/>
          </a:xfrm>
          <a:prstGeom prst="rect">
            <a:avLst/>
          </a:prstGeom>
        </p:spPr>
      </p:pic>
      <p:pic>
        <p:nvPicPr>
          <p:cNvPr id="4" name="Google Shape;222;p9" descr="A picture containing timeline&#10;&#10;Description automatically generated">
            <a:extLst>
              <a:ext uri="{FF2B5EF4-FFF2-40B4-BE49-F238E27FC236}">
                <a16:creationId xmlns:a16="http://schemas.microsoft.com/office/drawing/2014/main" id="{DC7D21E0-03CD-6F4C-2146-BA499657FA1F}"/>
              </a:ext>
            </a:extLst>
          </p:cNvPr>
          <p:cNvPicPr preferRelativeResize="0"/>
          <p:nvPr/>
        </p:nvPicPr>
        <p:blipFill rotWithShape="1">
          <a:blip r:embed="rId5">
            <a:alphaModFix/>
          </a:blip>
          <a:srcRect l="21955" t="27603" r="1133" b="22394"/>
          <a:stretch/>
        </p:blipFill>
        <p:spPr>
          <a:xfrm>
            <a:off x="0" y="22917"/>
            <a:ext cx="6481901" cy="1145136"/>
          </a:xfrm>
          <a:prstGeom prst="rect">
            <a:avLst/>
          </a:prstGeom>
          <a:noFill/>
          <a:ln>
            <a:noFill/>
          </a:ln>
        </p:spPr>
      </p:pic>
      <p:sp>
        <p:nvSpPr>
          <p:cNvPr id="6" name="Rectangle 5">
            <a:extLst>
              <a:ext uri="{FF2B5EF4-FFF2-40B4-BE49-F238E27FC236}">
                <a16:creationId xmlns:a16="http://schemas.microsoft.com/office/drawing/2014/main" id="{413E13CF-B238-D33E-E7DC-33ED1B30236F}"/>
              </a:ext>
            </a:extLst>
          </p:cNvPr>
          <p:cNvSpPr/>
          <p:nvPr/>
        </p:nvSpPr>
        <p:spPr>
          <a:xfrm>
            <a:off x="10981426" y="6116128"/>
            <a:ext cx="1069676" cy="6514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ptos" panose="02110004020202020204"/>
              <a:ea typeface="+mn-ea"/>
              <a:cs typeface="+mn-cs"/>
              <a:sym typeface="Arial"/>
            </a:endParaRPr>
          </a:p>
        </p:txBody>
      </p:sp>
    </p:spTree>
    <p:extLst>
      <p:ext uri="{BB962C8B-B14F-4D97-AF65-F5344CB8AC3E}">
        <p14:creationId xmlns:p14="http://schemas.microsoft.com/office/powerpoint/2010/main" val="3178316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4C4897-FEB2-8F44-1FAE-9F0A20A81DFF}"/>
              </a:ext>
            </a:extLst>
          </p:cNvPr>
          <p:cNvPicPr>
            <a:picLocks noChangeAspect="1"/>
          </p:cNvPicPr>
          <p:nvPr/>
        </p:nvPicPr>
        <p:blipFill>
          <a:blip r:embed="rId2"/>
          <a:stretch>
            <a:fillRect/>
          </a:stretch>
        </p:blipFill>
        <p:spPr>
          <a:xfrm>
            <a:off x="-141403" y="-1"/>
            <a:ext cx="12333403" cy="6780265"/>
          </a:xfrm>
          <a:prstGeom prst="rect">
            <a:avLst/>
          </a:prstGeom>
        </p:spPr>
      </p:pic>
    </p:spTree>
    <p:extLst>
      <p:ext uri="{BB962C8B-B14F-4D97-AF65-F5344CB8AC3E}">
        <p14:creationId xmlns:p14="http://schemas.microsoft.com/office/powerpoint/2010/main" val="3759483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circles with white text&#10;&#10;AI-generated content may be incorrect.">
            <a:extLst>
              <a:ext uri="{FF2B5EF4-FFF2-40B4-BE49-F238E27FC236}">
                <a16:creationId xmlns:a16="http://schemas.microsoft.com/office/drawing/2014/main" id="{D3FB93BA-3130-86EA-F232-83E13785AACB}"/>
              </a:ext>
            </a:extLst>
          </p:cNvPr>
          <p:cNvPicPr>
            <a:picLocks noChangeAspect="1"/>
          </p:cNvPicPr>
          <p:nvPr/>
        </p:nvPicPr>
        <p:blipFill>
          <a:blip r:embed="rId3"/>
          <a:srcRect t="11183" r="-1290"/>
          <a:stretch/>
        </p:blipFill>
        <p:spPr>
          <a:xfrm>
            <a:off x="0" y="766916"/>
            <a:ext cx="12349316" cy="6091084"/>
          </a:xfrm>
          <a:prstGeom prst="rect">
            <a:avLst/>
          </a:prstGeom>
        </p:spPr>
      </p:pic>
    </p:spTree>
    <p:extLst>
      <p:ext uri="{BB962C8B-B14F-4D97-AF65-F5344CB8AC3E}">
        <p14:creationId xmlns:p14="http://schemas.microsoft.com/office/powerpoint/2010/main" val="2613929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10;&#10;AI-generated content may be incorrect.">
            <a:extLst>
              <a:ext uri="{FF2B5EF4-FFF2-40B4-BE49-F238E27FC236}">
                <a16:creationId xmlns:a16="http://schemas.microsoft.com/office/drawing/2014/main" id="{82D41B10-0E02-90C7-AB41-A0A6632F1FDC}"/>
              </a:ext>
            </a:extLst>
          </p:cNvPr>
          <p:cNvPicPr>
            <a:picLocks noChangeAspect="1"/>
          </p:cNvPicPr>
          <p:nvPr/>
        </p:nvPicPr>
        <p:blipFill>
          <a:blip r:embed="rId2"/>
          <a:srcRect t="7455" r="14839"/>
          <a:stretch/>
        </p:blipFill>
        <p:spPr>
          <a:xfrm>
            <a:off x="0" y="0"/>
            <a:ext cx="12192000" cy="7452591"/>
          </a:xfrm>
          <a:prstGeom prst="rect">
            <a:avLst/>
          </a:prstGeom>
        </p:spPr>
      </p:pic>
    </p:spTree>
    <p:extLst>
      <p:ext uri="{BB962C8B-B14F-4D97-AF65-F5344CB8AC3E}">
        <p14:creationId xmlns:p14="http://schemas.microsoft.com/office/powerpoint/2010/main" val="1660672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 and colorful circles&#10;&#10;AI-generated content may be incorrect.">
            <a:extLst>
              <a:ext uri="{FF2B5EF4-FFF2-40B4-BE49-F238E27FC236}">
                <a16:creationId xmlns:a16="http://schemas.microsoft.com/office/drawing/2014/main" id="{713BA34E-3F2C-07FA-6029-80091703608E}"/>
              </a:ext>
            </a:extLst>
          </p:cNvPr>
          <p:cNvPicPr>
            <a:picLocks noChangeAspect="1"/>
          </p:cNvPicPr>
          <p:nvPr/>
        </p:nvPicPr>
        <p:blipFill>
          <a:blip r:embed="rId2"/>
          <a:srcRect t="11294"/>
          <a:stretch/>
        </p:blipFill>
        <p:spPr>
          <a:xfrm>
            <a:off x="-285136" y="0"/>
            <a:ext cx="12565626" cy="6877936"/>
          </a:xfrm>
          <a:prstGeom prst="rect">
            <a:avLst/>
          </a:prstGeom>
        </p:spPr>
      </p:pic>
    </p:spTree>
    <p:extLst>
      <p:ext uri="{BB962C8B-B14F-4D97-AF65-F5344CB8AC3E}">
        <p14:creationId xmlns:p14="http://schemas.microsoft.com/office/powerpoint/2010/main" val="4121580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2" name="Picture 1" descr="A blue and white screen with white text&#10;&#10;AI-generated content may be incorrect.">
            <a:extLst>
              <a:ext uri="{FF2B5EF4-FFF2-40B4-BE49-F238E27FC236}">
                <a16:creationId xmlns:a16="http://schemas.microsoft.com/office/drawing/2014/main" id="{89FA602A-4303-A46E-A729-4E757A82B595}"/>
              </a:ext>
            </a:extLst>
          </p:cNvPr>
          <p:cNvPicPr>
            <a:picLocks noChangeAspect="1"/>
          </p:cNvPicPr>
          <p:nvPr/>
        </p:nvPicPr>
        <p:blipFill>
          <a:blip r:embed="rId2"/>
          <a:srcRect r="3538" b="1"/>
          <a:stretch>
            <a:fillRect/>
          </a:stretch>
        </p:blipFill>
        <p:spPr>
          <a:xfrm>
            <a:off x="-1504" y="0"/>
            <a:ext cx="12191980" cy="6856718"/>
          </a:xfrm>
          <a:prstGeom prst="rect">
            <a:avLst/>
          </a:prstGeom>
        </p:spPr>
      </p:pic>
    </p:spTree>
    <p:extLst>
      <p:ext uri="{BB962C8B-B14F-4D97-AF65-F5344CB8AC3E}">
        <p14:creationId xmlns:p14="http://schemas.microsoft.com/office/powerpoint/2010/main" val="4237423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blue background with black text&#10;&#10;AI-generated content may be incorrect.">
            <a:extLst>
              <a:ext uri="{FF2B5EF4-FFF2-40B4-BE49-F238E27FC236}">
                <a16:creationId xmlns:a16="http://schemas.microsoft.com/office/drawing/2014/main" id="{29068A04-A2AC-FF27-A12B-1070C120C0DA}"/>
              </a:ext>
            </a:extLst>
          </p:cNvPr>
          <p:cNvPicPr>
            <a:picLocks noChangeAspect="1"/>
          </p:cNvPicPr>
          <p:nvPr/>
        </p:nvPicPr>
        <p:blipFill>
          <a:blip r:embed="rId2"/>
          <a:stretch>
            <a:fillRect/>
          </a:stretch>
        </p:blipFill>
        <p:spPr>
          <a:xfrm>
            <a:off x="-73885" y="1"/>
            <a:ext cx="12339770" cy="6857999"/>
          </a:xfrm>
          <a:prstGeom prst="rect">
            <a:avLst/>
          </a:prstGeom>
        </p:spPr>
      </p:pic>
    </p:spTree>
    <p:extLst>
      <p:ext uri="{BB962C8B-B14F-4D97-AF65-F5344CB8AC3E}">
        <p14:creationId xmlns:p14="http://schemas.microsoft.com/office/powerpoint/2010/main" val="1462699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44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0CF84D-FC9F-B87E-155F-400743E6F4D8}"/>
              </a:ext>
            </a:extLst>
          </p:cNvPr>
          <p:cNvSpPr txBox="1"/>
          <p:nvPr/>
        </p:nvSpPr>
        <p:spPr>
          <a:xfrm>
            <a:off x="228600" y="139734"/>
            <a:ext cx="11440885" cy="6222794"/>
          </a:xfrm>
          <a:prstGeom prst="rect">
            <a:avLst/>
          </a:prstGeom>
          <a:no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Reflections from a District Governor </a:t>
            </a: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Characteristics of Vibrant, Irresistible and Growing Clubs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Club culture is open, welcoming, fun, and warm. You can feel a strong sense of inclusion and belonging starting with a greeter at the door.</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Succession plan is in place and the President, President Elect, and President Nominee have been identified.</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A visible “CHAMPION” of all things Rotary actively inspires action. Usually the president, but not always.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Clear focus on goals, results, and celebration of success. Actively in pursuit of the Club Excellence Award.</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Club is clearly service project focused as opposed to meeting centric focused. Many projects and fund raisers.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Membership growth is top of mind and is talked about and reported on at every meeting.</a:t>
            </a:r>
          </a:p>
        </p:txBody>
      </p:sp>
    </p:spTree>
    <p:extLst>
      <p:ext uri="{BB962C8B-B14F-4D97-AF65-F5344CB8AC3E}">
        <p14:creationId xmlns:p14="http://schemas.microsoft.com/office/powerpoint/2010/main" val="1835817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44000"/>
          </a:schemeClr>
        </a:solidFill>
        <a:effectLst/>
      </p:bgPr>
    </p:bg>
    <p:spTree>
      <p:nvGrpSpPr>
        <p:cNvPr id="1" name="">
          <a:extLst>
            <a:ext uri="{FF2B5EF4-FFF2-40B4-BE49-F238E27FC236}">
              <a16:creationId xmlns:a16="http://schemas.microsoft.com/office/drawing/2014/main" id="{C2DC6E16-CCA4-98D3-7868-7AD74AEC3F1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9959D58-D726-1D14-2E3C-7AE154248A40}"/>
              </a:ext>
            </a:extLst>
          </p:cNvPr>
          <p:cNvSpPr txBox="1"/>
          <p:nvPr/>
        </p:nvSpPr>
        <p:spPr>
          <a:xfrm>
            <a:off x="228600" y="139734"/>
            <a:ext cx="11440885" cy="6670544"/>
          </a:xfrm>
          <a:prstGeom prst="rect">
            <a:avLst/>
          </a:prstGeom>
          <a:no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Reflections from a District Governor </a:t>
            </a: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Characteristics of Vibrant, Irresistible and Growing Clubs</a:t>
            </a:r>
          </a:p>
          <a:p>
            <a:pPr marL="342900" marR="0" lvl="0" indent="-342900" algn="l" defTabSz="457200" rtl="0" eaLnBrk="1" fontAlgn="auto" latinLnBrk="0" hangingPunct="1">
              <a:lnSpc>
                <a:spcPct val="115000"/>
              </a:lnSpc>
              <a:spcBef>
                <a:spcPts val="120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Actively in pursuit of the Rotary Citation (Club Excellence Award)</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Active and visible financial support for the Rotary Foundation and masterful at securing TRF grants.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Clearly defined roles with members who share the responsibility for club administration, meeting set up, public image, and programs.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Membership, Public Image, TRF, Technology and Service Project Committees are in place and populated by active members and a chair.</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The Four-Way Test, Pledge of Allegiance, reflection, time for humor, and music are common elements of their meetings.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Fun is at the heart of everything they do.</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endPar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400" b="1"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Mark Odland, DG D6360 2024-25</a:t>
            </a:r>
          </a:p>
          <a:p>
            <a:pPr marL="342900" marR="0" lvl="0" indent="-342900" algn="l" defTabSz="457200" rtl="0" eaLnBrk="1" fontAlgn="auto" latinLnBrk="0" hangingPunct="1">
              <a:lnSpc>
                <a:spcPct val="115000"/>
              </a:lnSpc>
              <a:spcBef>
                <a:spcPts val="0"/>
              </a:spcBef>
              <a:spcAft>
                <a:spcPts val="800"/>
              </a:spcAft>
              <a:buClrTx/>
              <a:buSzTx/>
              <a:buFont typeface="Symbol" panose="05050102010706020507" pitchFamily="18" charset="2"/>
              <a:buChar char=""/>
              <a:tabLst/>
              <a:defRPr/>
            </a:pPr>
            <a:endParaRPr kumimoji="0" lang="en-US"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1027599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2" name="Picture 1">
            <a:extLst>
              <a:ext uri="{FF2B5EF4-FFF2-40B4-BE49-F238E27FC236}">
                <a16:creationId xmlns:a16="http://schemas.microsoft.com/office/drawing/2014/main" id="{8AA9D091-28B1-8F8F-B143-54BD7056D4E0}"/>
              </a:ext>
            </a:extLst>
          </p:cNvPr>
          <p:cNvPicPr>
            <a:picLocks noChangeAspect="1"/>
          </p:cNvPicPr>
          <p:nvPr/>
        </p:nvPicPr>
        <p:blipFill>
          <a:blip r:embed="rId2"/>
          <a:stretch>
            <a:fillRect/>
          </a:stretch>
        </p:blipFill>
        <p:spPr>
          <a:xfrm>
            <a:off x="2017986" y="13664"/>
            <a:ext cx="8171831" cy="6843908"/>
          </a:xfrm>
          <a:prstGeom prst="rect">
            <a:avLst/>
          </a:prstGeom>
        </p:spPr>
      </p:pic>
    </p:spTree>
    <p:extLst>
      <p:ext uri="{BB962C8B-B14F-4D97-AF65-F5344CB8AC3E}">
        <p14:creationId xmlns:p14="http://schemas.microsoft.com/office/powerpoint/2010/main" val="1209188347"/>
      </p:ext>
    </p:extLst>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584</Words>
  <Application>Microsoft Office PowerPoint</Application>
  <PresentationFormat>Widescreen</PresentationFormat>
  <Paragraphs>44</Paragraphs>
  <Slides>14</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Aptos</vt:lpstr>
      <vt:lpstr>Aptos Display</vt:lpstr>
      <vt:lpstr>Arial</vt:lpstr>
      <vt:lpstr>Calibri</vt:lpstr>
      <vt:lpstr>Symbol</vt:lpstr>
      <vt:lpstr>1_Office Theme</vt:lpstr>
      <vt:lpstr>2_Office Theme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Bruce Baumberger</dc:creator>
  <cp:lastModifiedBy>Bruce Baumberger</cp:lastModifiedBy>
  <cp:revision>2</cp:revision>
  <dcterms:created xsi:type="dcterms:W3CDTF">2025-07-13T20:56:23Z</dcterms:created>
  <dcterms:modified xsi:type="dcterms:W3CDTF">2025-07-13T21:53:06Z</dcterms:modified>
</cp:coreProperties>
</file>